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4" r:id="rId3"/>
    <p:sldId id="268" r:id="rId4"/>
    <p:sldId id="267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FF76FA-91ED-4AE6-B291-108962D570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C500B3-A999-466D-BF9A-6E20D541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5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3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CFEB-F8FB-476D-825A-50B295094A0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375B-F123-4CDC-A624-17DCE02B0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488" y="2706623"/>
            <a:ext cx="3288357" cy="2239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56" y="366077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MEAL ORDERING PROCESS</a:t>
            </a:r>
            <a:endParaRPr lang="en-US" sz="5400" b="1" dirty="0">
              <a:solidFill>
                <a:srgbClr val="121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37" y="2260742"/>
            <a:ext cx="11393424" cy="364966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ORDERS MUST BE PLACED </a:t>
            </a:r>
            <a:r>
              <a:rPr lang="en-US" sz="2400" dirty="0" smtClean="0"/>
              <a:t>BY CALLING 449-1666 OR ORDER AT THE FLIGHT KITCHEN ENTRANCE IN THE BACK OF THE HALE MOKU DFAC</a:t>
            </a:r>
          </a:p>
          <a:p>
            <a:r>
              <a:rPr lang="en-US" sz="2400" dirty="0" smtClean="0"/>
              <a:t>FLIGHT </a:t>
            </a:r>
            <a:r>
              <a:rPr lang="en-US" sz="2400" dirty="0"/>
              <a:t>KITCHEN MEALS ARE AVAILABLE 24/7</a:t>
            </a:r>
          </a:p>
          <a:p>
            <a:r>
              <a:rPr lang="en-US" sz="2400" dirty="0"/>
              <a:t>HOT MEALS ARE AVAILABLE DURING MEAL HOURS</a:t>
            </a:r>
          </a:p>
          <a:p>
            <a:pPr lvl="1"/>
            <a:r>
              <a:rPr lang="en-US" dirty="0"/>
              <a:t>BREAKFAST 0600-0830</a:t>
            </a:r>
          </a:p>
          <a:p>
            <a:pPr lvl="1"/>
            <a:r>
              <a:rPr lang="en-US" dirty="0"/>
              <a:t>LUNCH 1100-1300</a:t>
            </a:r>
          </a:p>
          <a:p>
            <a:pPr lvl="1"/>
            <a:r>
              <a:rPr lang="en-US" dirty="0"/>
              <a:t>DINNER 1700-1830</a:t>
            </a:r>
          </a:p>
          <a:p>
            <a:r>
              <a:rPr lang="en-US" sz="2400" dirty="0"/>
              <a:t>MEALS ARE AVAILABLE FOR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PICK-UP AT THE FLIGHT KITCHEN (LOCATED IN THE BACK OF HALE MOKU DFAC, BLDG. 1860</a:t>
            </a:r>
            <a:endParaRPr lang="en-US" sz="2400" dirty="0"/>
          </a:p>
          <a:p>
            <a:pPr marL="457200" lvl="1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1216" y="1691640"/>
            <a:ext cx="9326880" cy="0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6403150"/>
            <a:ext cx="12198096" cy="12192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1648" y="6474586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121286"/>
                </a:solidFill>
              </a:rPr>
              <a:t>We Support…You Succeed</a:t>
            </a:r>
            <a:endParaRPr lang="en-US" sz="2000" b="1" i="1" dirty="0">
              <a:solidFill>
                <a:srgbClr val="12128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192769"/>
            <a:ext cx="1406243" cy="149791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897492">
            <a:off x="9842888" y="3768668"/>
            <a:ext cx="975797" cy="3869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56" y="366077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FLIGHT KITCHEN MENU</a:t>
            </a:r>
            <a:endParaRPr lang="en-US" sz="5400" b="1" dirty="0">
              <a:solidFill>
                <a:srgbClr val="121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1216" y="1691640"/>
            <a:ext cx="9326880" cy="0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6403150"/>
            <a:ext cx="12198096" cy="12192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1648" y="6474586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121286"/>
                </a:solidFill>
              </a:rPr>
              <a:t>We Support…You Succeed</a:t>
            </a:r>
            <a:endParaRPr lang="en-US" sz="2000" b="1" i="1" dirty="0">
              <a:solidFill>
                <a:srgbClr val="12128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192769"/>
            <a:ext cx="1406243" cy="14979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8015" y="1839254"/>
            <a:ext cx="43860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sz="1200" dirty="0"/>
          </a:p>
          <a:p>
            <a:r>
              <a:rPr lang="en-US" b="1" dirty="0"/>
              <a:t>ENTREES:</a:t>
            </a:r>
            <a:endParaRPr lang="en-US" dirty="0"/>
          </a:p>
          <a:p>
            <a:r>
              <a:rPr lang="en-US" b="1" dirty="0"/>
              <a:t>L1</a:t>
            </a:r>
            <a:r>
              <a:rPr lang="en-US" dirty="0"/>
              <a:t> Ham &amp; Turkey Sub </a:t>
            </a:r>
          </a:p>
          <a:p>
            <a:r>
              <a:rPr lang="en-US" b="1" dirty="0"/>
              <a:t>L2</a:t>
            </a:r>
            <a:r>
              <a:rPr lang="en-US" dirty="0"/>
              <a:t> Turkey &amp; Cheese Sub </a:t>
            </a:r>
          </a:p>
          <a:p>
            <a:r>
              <a:rPr lang="en-US" b="1" dirty="0"/>
              <a:t>L3</a:t>
            </a:r>
            <a:r>
              <a:rPr lang="en-US" dirty="0"/>
              <a:t> Ham &amp; Cheese Sub</a:t>
            </a:r>
          </a:p>
          <a:p>
            <a:r>
              <a:rPr lang="en-US" b="1" dirty="0"/>
              <a:t>L4</a:t>
            </a:r>
            <a:r>
              <a:rPr lang="en-US" dirty="0"/>
              <a:t> Turkey &amp; Bacon Croissant </a:t>
            </a:r>
          </a:p>
          <a:p>
            <a:r>
              <a:rPr lang="en-US" b="1" dirty="0"/>
              <a:t>L5</a:t>
            </a:r>
            <a:r>
              <a:rPr lang="en-US" dirty="0"/>
              <a:t> Ham &amp; Cheese Croissant</a:t>
            </a:r>
          </a:p>
          <a:p>
            <a:r>
              <a:rPr lang="en-US" b="1" dirty="0"/>
              <a:t>L6</a:t>
            </a:r>
            <a:r>
              <a:rPr lang="en-US" dirty="0"/>
              <a:t> Buffalo Chicken Wrap</a:t>
            </a:r>
          </a:p>
          <a:p>
            <a:r>
              <a:rPr lang="en-US" b="1" dirty="0"/>
              <a:t>L7</a:t>
            </a:r>
            <a:r>
              <a:rPr lang="en-US" dirty="0"/>
              <a:t> Breaded Chicken Burger </a:t>
            </a:r>
          </a:p>
          <a:p>
            <a:r>
              <a:rPr lang="en-US" b="1" dirty="0"/>
              <a:t>L8</a:t>
            </a:r>
            <a:r>
              <a:rPr lang="en-US" dirty="0"/>
              <a:t> Breaded Chicken Tenders</a:t>
            </a:r>
          </a:p>
          <a:p>
            <a:r>
              <a:rPr lang="en-US" b="1" dirty="0"/>
              <a:t>L9 </a:t>
            </a:r>
            <a:r>
              <a:rPr lang="en-US" dirty="0"/>
              <a:t>Chipotle Chicken Sandwich</a:t>
            </a:r>
          </a:p>
          <a:p>
            <a:r>
              <a:rPr lang="en-US" b="1" dirty="0"/>
              <a:t>L10</a:t>
            </a:r>
            <a:r>
              <a:rPr lang="en-US" dirty="0"/>
              <a:t> “</a:t>
            </a:r>
            <a:r>
              <a:rPr lang="en-US" dirty="0" err="1"/>
              <a:t>Uncrustables</a:t>
            </a:r>
            <a:r>
              <a:rPr lang="en-US" dirty="0"/>
              <a:t>” PB &amp; J  Sandwich</a:t>
            </a:r>
          </a:p>
          <a:p>
            <a:r>
              <a:rPr lang="en-US" b="1" dirty="0"/>
              <a:t>L11</a:t>
            </a:r>
            <a:r>
              <a:rPr lang="en-US" dirty="0"/>
              <a:t> Chef Salad </a:t>
            </a:r>
          </a:p>
          <a:p>
            <a:r>
              <a:rPr lang="en-US" b="1" dirty="0"/>
              <a:t>L12</a:t>
            </a:r>
            <a:r>
              <a:rPr lang="en-US" dirty="0"/>
              <a:t> Breakfast Cereal (2ea) w/ milk</a:t>
            </a:r>
          </a:p>
          <a:p>
            <a:endParaRPr lang="en-US" sz="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962517" y="2293272"/>
            <a:ext cx="7973685" cy="104644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800" b="0" i="0" u="none" strike="noStrike" baseline="0" dirty="0" smtClean="0">
              <a:solidFill>
                <a:schemeClr val="tx1"/>
              </a:solidFill>
              <a:latin typeface="Myriad Pro"/>
            </a:endParaRPr>
          </a:p>
          <a:p>
            <a:pPr algn="ctr"/>
            <a:r>
              <a:rPr lang="en-US" sz="800" b="0" i="0" u="none" strike="noStrike" baseline="0" dirty="0" smtClean="0">
                <a:solidFill>
                  <a:schemeClr val="tx1"/>
                </a:solidFill>
                <a:latin typeface="Myriad Pro"/>
              </a:rPr>
              <a:t> </a:t>
            </a:r>
            <a:r>
              <a:rPr lang="en-US" dirty="0">
                <a:solidFill>
                  <a:schemeClr val="tx1"/>
                </a:solidFill>
                <a:latin typeface="Myriad Pro"/>
              </a:rPr>
              <a:t>Meal Card Personnel: </a:t>
            </a:r>
            <a:r>
              <a:rPr lang="en-US" b="1" i="0" u="none" strike="noStrike" baseline="0" dirty="0" smtClean="0">
                <a:solidFill>
                  <a:schemeClr val="tx1"/>
                </a:solidFill>
                <a:latin typeface="Myriad Pro"/>
              </a:rPr>
              <a:t>NO CHARGE </a:t>
            </a:r>
            <a:r>
              <a:rPr lang="en-US" dirty="0" smtClean="0">
                <a:solidFill>
                  <a:schemeClr val="tx1"/>
                </a:solidFill>
                <a:latin typeface="Myriad Pro"/>
              </a:rPr>
              <a:t>Cash </a:t>
            </a:r>
            <a:r>
              <a:rPr lang="en-US" dirty="0">
                <a:solidFill>
                  <a:schemeClr val="tx1"/>
                </a:solidFill>
                <a:latin typeface="Myriad Pro"/>
              </a:rPr>
              <a:t>Customer (Standard Rate): </a:t>
            </a:r>
            <a:r>
              <a:rPr lang="en-US" b="1" i="0" u="none" strike="noStrike" baseline="0" dirty="0" smtClean="0">
                <a:solidFill>
                  <a:schemeClr val="tx1"/>
                </a:solidFill>
                <a:latin typeface="Myriad Pro"/>
              </a:rPr>
              <a:t>$</a:t>
            </a:r>
            <a:r>
              <a:rPr lang="en-US" b="1" dirty="0" smtClean="0">
                <a:solidFill>
                  <a:schemeClr val="tx1"/>
                </a:solidFill>
                <a:latin typeface="Myriad Pro"/>
              </a:rPr>
              <a:t>6.00</a:t>
            </a:r>
            <a:endParaRPr lang="en-US" b="1" i="0" u="none" strike="noStrike" baseline="0" dirty="0" smtClean="0">
              <a:solidFill>
                <a:schemeClr val="tx1"/>
              </a:solidFill>
              <a:latin typeface="Myriad Pro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Myriad Pro"/>
              </a:rPr>
              <a:t>THIS IS A 24-HOUR OPERATION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Myriad Pro"/>
              </a:rPr>
              <a:t>Select a Meal and Supplement Package (Example: L4/S2)</a:t>
            </a:r>
            <a:endParaRPr lang="en-US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6656" y="3855768"/>
            <a:ext cx="7705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SUPPLEMENT PACKAGES:</a:t>
            </a:r>
          </a:p>
          <a:p>
            <a:r>
              <a:rPr lang="en-US" i="1" dirty="0"/>
              <a:t>*MENU SUBJECT TO CHANGE*</a:t>
            </a:r>
          </a:p>
          <a:p>
            <a:r>
              <a:rPr lang="en-US" b="1" dirty="0"/>
              <a:t>Supplement #1 </a:t>
            </a:r>
            <a:r>
              <a:rPr lang="en-US" dirty="0"/>
              <a:t>Soda, Chips , </a:t>
            </a:r>
            <a:r>
              <a:rPr lang="en-US" dirty="0" err="1"/>
              <a:t>Nutrigrain</a:t>
            </a:r>
            <a:r>
              <a:rPr lang="en-US" dirty="0"/>
              <a:t> Bar, Apple or Orange</a:t>
            </a:r>
          </a:p>
          <a:p>
            <a:r>
              <a:rPr lang="en-US" b="1" dirty="0"/>
              <a:t>Supplement #2 </a:t>
            </a:r>
            <a:r>
              <a:rPr lang="en-US" dirty="0"/>
              <a:t>Gatorade, Carrot/Celery Sticks w/Ranch Dressing Apple or Orange, </a:t>
            </a:r>
            <a:r>
              <a:rPr lang="en-US" dirty="0" err="1"/>
              <a:t>Nutrigrain</a:t>
            </a:r>
            <a:r>
              <a:rPr lang="en-US" dirty="0"/>
              <a:t> Bar</a:t>
            </a:r>
          </a:p>
          <a:p>
            <a:r>
              <a:rPr lang="en-US" b="1" dirty="0"/>
              <a:t>Supplement #3 </a:t>
            </a:r>
            <a:r>
              <a:rPr lang="en-US" dirty="0"/>
              <a:t>Water, Hummus w/ Pretzel Chips, Apple or Orange, Granola Bar</a:t>
            </a:r>
          </a:p>
          <a:p>
            <a:r>
              <a:rPr lang="en-US" b="1" dirty="0"/>
              <a:t>Supplement #4 </a:t>
            </a:r>
            <a:r>
              <a:rPr lang="en-US" dirty="0"/>
              <a:t>Orange Juice, Apple or Orange, Boiled Eggs (2), </a:t>
            </a:r>
            <a:r>
              <a:rPr lang="en-US" dirty="0" err="1"/>
              <a:t>Nutrigrain</a:t>
            </a:r>
            <a:r>
              <a:rPr lang="en-US" dirty="0"/>
              <a:t> Bar</a:t>
            </a:r>
          </a:p>
        </p:txBody>
      </p:sp>
    </p:spTree>
    <p:extLst>
      <p:ext uri="{BB962C8B-B14F-4D97-AF65-F5344CB8AC3E}">
        <p14:creationId xmlns:p14="http://schemas.microsoft.com/office/powerpoint/2010/main" val="19359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56" y="366077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45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RESTRICTION OF MOVEMENT </a:t>
            </a:r>
            <a:br>
              <a:rPr lang="en-US" sz="45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(ROM) PERSONNEL</a:t>
            </a:r>
            <a:endParaRPr lang="en-US" sz="4500" b="1" dirty="0">
              <a:solidFill>
                <a:srgbClr val="121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1216" y="1691640"/>
            <a:ext cx="9326880" cy="0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6403150"/>
            <a:ext cx="12198096" cy="12192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1648" y="6474586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121286"/>
                </a:solidFill>
              </a:rPr>
              <a:t>We Support…You Succeed</a:t>
            </a:r>
            <a:endParaRPr lang="en-US" sz="2000" b="1" i="1" dirty="0">
              <a:solidFill>
                <a:srgbClr val="12128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192769"/>
            <a:ext cx="1406243" cy="1497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137" y="1779104"/>
            <a:ext cx="11479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 POC WILL GATHER THE FOLLOWING INFORMATION FROM THE AFFECTED MEMBERS PRIOR TO PLACING ORDER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RANK, NAME, DOD ID#, AND UNIT FOR EACH MEMBER NOT LISTED ON THE SIGNED CONSOLIDATED MEMO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MEAL ORDER FROM FLIGHT KITCHEN OR DFAC HOT MEAL MENU’S</a:t>
            </a:r>
            <a:endParaRPr lang="en-US" dirty="0"/>
          </a:p>
          <a:p>
            <a:r>
              <a:rPr lang="en-US" b="1" dirty="0" smtClean="0"/>
              <a:t>STEP 2: </a:t>
            </a:r>
            <a:r>
              <a:rPr lang="en-US" dirty="0" smtClean="0"/>
              <a:t> PLACE ORDER WITH DFAC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CALL 449-1666 (RECOMMEND AT LEAST 2 HOUR CALL AHEAD FOR ORDERS OF 10 OR MORE)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OR ORDER AT THE </a:t>
            </a:r>
            <a:r>
              <a:rPr lang="en-US" dirty="0" smtClean="0"/>
              <a:t>MOUKELELE PROVIDE </a:t>
            </a:r>
            <a:r>
              <a:rPr lang="en-US" dirty="0"/>
              <a:t>SIGNED CONSOLIDATED MEMO AND RANK, NAME, DOD ID#, AND UNIT FOR MEMBERS NOT LISTED ON THE MEMO </a:t>
            </a:r>
            <a:r>
              <a:rPr lang="en-US" dirty="0" smtClean="0"/>
              <a:t>(prior to or upon arrival)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STEP 3:</a:t>
            </a:r>
            <a:r>
              <a:rPr lang="en-US" dirty="0" smtClean="0"/>
              <a:t>  PICK UP ORDER AT </a:t>
            </a:r>
            <a:r>
              <a:rPr lang="en-US" dirty="0"/>
              <a:t>THE </a:t>
            </a:r>
            <a:r>
              <a:rPr lang="en-US" dirty="0" smtClean="0"/>
              <a:t>MOKULELE </a:t>
            </a:r>
            <a:r>
              <a:rPr lang="en-US" dirty="0"/>
              <a:t>Flight Kitchen </a:t>
            </a:r>
            <a:endParaRPr lang="en-US" dirty="0" smtClean="0"/>
          </a:p>
          <a:p>
            <a:r>
              <a:rPr lang="en-US" b="1" dirty="0" smtClean="0"/>
              <a:t>STEP 4: </a:t>
            </a:r>
            <a:r>
              <a:rPr lang="en-US" dirty="0" smtClean="0"/>
              <a:t> DELIVER MEALS (Hale </a:t>
            </a:r>
            <a:r>
              <a:rPr lang="en-US" dirty="0" err="1" smtClean="0"/>
              <a:t>Moku</a:t>
            </a:r>
            <a:r>
              <a:rPr lang="en-US" dirty="0" smtClean="0"/>
              <a:t>/MOKULELE </a:t>
            </a:r>
            <a:r>
              <a:rPr lang="en-US" dirty="0" smtClean="0"/>
              <a:t>DFAC is not responsible for deliveries)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15727" y="4941259"/>
            <a:ext cx="8966642" cy="8925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MEAL COST</a:t>
            </a:r>
          </a:p>
          <a:p>
            <a:pPr algn="ctr"/>
            <a:endParaRPr lang="en-US" sz="600" b="1" u="sng" dirty="0" smtClean="0"/>
          </a:p>
          <a:p>
            <a:pPr algn="ctr"/>
            <a:r>
              <a:rPr lang="en-US" sz="1400" b="1" dirty="0" smtClean="0"/>
              <a:t>ESM/RIK &amp; BAS:</a:t>
            </a:r>
            <a:r>
              <a:rPr lang="en-US" sz="1400" dirty="0" smtClean="0"/>
              <a:t> NO CHARGE</a:t>
            </a:r>
          </a:p>
          <a:p>
            <a:pPr algn="ctr"/>
            <a:endParaRPr lang="en-US" sz="1400" dirty="0">
              <a:solidFill>
                <a:schemeClr val="accent1">
                  <a:lumMod val="75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56" y="366077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TRANSIENT RESTRICTION </a:t>
            </a:r>
            <a:r>
              <a:rPr lang="en-US" sz="3600" b="1" dirty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MOVEMENT </a:t>
            </a:r>
            <a:br>
              <a:rPr lang="en-US" sz="3600" b="1" dirty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(ROM) </a:t>
            </a:r>
            <a:r>
              <a:rPr lang="en-US" sz="36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en-US" sz="4500" b="1" dirty="0" smtClean="0">
                <a:solidFill>
                  <a:srgbClr val="121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b="1" dirty="0">
              <a:solidFill>
                <a:srgbClr val="121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1216" y="1691640"/>
            <a:ext cx="9326880" cy="0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6403150"/>
            <a:ext cx="12198096" cy="12192"/>
          </a:xfrm>
          <a:prstGeom prst="line">
            <a:avLst/>
          </a:prstGeom>
          <a:ln w="50800">
            <a:solidFill>
              <a:srgbClr val="121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1648" y="6474586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121286"/>
                </a:solidFill>
              </a:rPr>
              <a:t>We Support…You Succeed</a:t>
            </a:r>
            <a:endParaRPr lang="en-US" sz="2000" b="1" i="1" dirty="0">
              <a:solidFill>
                <a:srgbClr val="12128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192769"/>
            <a:ext cx="1406243" cy="1497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92" y="1690688"/>
            <a:ext cx="12118849" cy="457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 smtClean="0"/>
              <a:t>TRANSIENT ROM PERSONNEL ARE DEFINED AS: </a:t>
            </a:r>
            <a:r>
              <a:rPr lang="en-US" sz="1650" dirty="0" smtClean="0"/>
              <a:t>PERSONNEL IN ROM STATUS TRAVELING THROUGH JBPH-H AND RECEIVING PER DIEM</a:t>
            </a:r>
            <a:endParaRPr lang="en-US" sz="1650" dirty="0"/>
          </a:p>
          <a:p>
            <a:endParaRPr lang="en-US" sz="900" dirty="0" smtClean="0"/>
          </a:p>
          <a:p>
            <a:r>
              <a:rPr lang="en-US" sz="1650" b="1" dirty="0" smtClean="0"/>
              <a:t>PERSONNEL STAYING AT AMC TERMINAL:  </a:t>
            </a:r>
            <a:r>
              <a:rPr lang="en-US" sz="1650" dirty="0" smtClean="0"/>
              <a:t>WILL COORDINATE WITH AMC TERMINAL CUSTOMER SERVICE TO RECEIVE MEALS</a:t>
            </a:r>
          </a:p>
          <a:p>
            <a:endParaRPr lang="en-US" sz="900" dirty="0"/>
          </a:p>
          <a:p>
            <a:r>
              <a:rPr lang="en-US" sz="1650" b="1" dirty="0" smtClean="0"/>
              <a:t>PERSONNEL LEAVING AMC TERMINAL:  </a:t>
            </a:r>
            <a:r>
              <a:rPr lang="en-US" sz="1650" dirty="0" smtClean="0"/>
              <a:t>TRANSIENT PERSONNEL POC IS REQUIRED TO COORDINATE MEAL ORDER, PAYMENT, PICK-UP, AND DELIVERY (STEPS BELOW)</a:t>
            </a:r>
          </a:p>
          <a:p>
            <a:endParaRPr lang="en-US" sz="900" dirty="0" smtClean="0"/>
          </a:p>
          <a:p>
            <a:r>
              <a:rPr lang="en-US" sz="1650" b="1" dirty="0"/>
              <a:t>STEP 1:  </a:t>
            </a:r>
            <a:r>
              <a:rPr lang="en-US" sz="1650" dirty="0"/>
              <a:t>POC WILL </a:t>
            </a:r>
            <a:r>
              <a:rPr lang="en-US" sz="1650" dirty="0" smtClean="0"/>
              <a:t>GATHER </a:t>
            </a:r>
            <a:r>
              <a:rPr lang="en-US" sz="1650" dirty="0"/>
              <a:t>THE FOLLOWING INFORMATION FROM THE AFFECTED MEMBERS PRIOR TO PLACING </a:t>
            </a:r>
            <a:r>
              <a:rPr lang="en-US" sz="1650" dirty="0" smtClean="0"/>
              <a:t>ORDER</a:t>
            </a:r>
            <a:endParaRPr lang="en-US" sz="165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50" dirty="0"/>
              <a:t>PRINT </a:t>
            </a:r>
            <a:r>
              <a:rPr lang="en-US" sz="1650" dirty="0" smtClean="0"/>
              <a:t>ATTACHED AIR FORCE FORM </a:t>
            </a:r>
            <a:r>
              <a:rPr lang="en-US" sz="1650" dirty="0"/>
              <a:t>79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DOCUMENT NAME AND RANK IN COLUMN 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CONSOLIDATE MEAL ORDER FROM FLIGHT KITCHEN OR DFAC HOT MEAL MENUS (EX: 1-, 4-L1 meal /S3 </a:t>
            </a:r>
            <a:r>
              <a:rPr lang="en-US" sz="1650" dirty="0" err="1" smtClean="0"/>
              <a:t>supp</a:t>
            </a:r>
            <a:r>
              <a:rPr lang="en-US" sz="1650" dirty="0" smtClean="0"/>
              <a:t> )</a:t>
            </a:r>
          </a:p>
          <a:p>
            <a:r>
              <a:rPr lang="en-US" sz="1650" b="1" dirty="0" smtClean="0"/>
              <a:t>STEP 2:  </a:t>
            </a:r>
            <a:r>
              <a:rPr lang="en-US" sz="1650" dirty="0" smtClean="0"/>
              <a:t>PLACE ORDER WITH DFAC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CALL 449-1666 (RECOMMEND </a:t>
            </a:r>
            <a:r>
              <a:rPr lang="en-US" sz="1650" dirty="0"/>
              <a:t>AT LEAST </a:t>
            </a:r>
            <a:r>
              <a:rPr lang="en-US" sz="1650" dirty="0" smtClean="0"/>
              <a:t>24 HOUR </a:t>
            </a:r>
            <a:r>
              <a:rPr lang="en-US" sz="1650" dirty="0"/>
              <a:t>CALL AHEAD FOR ORDERS OF </a:t>
            </a:r>
            <a:r>
              <a:rPr lang="en-US" sz="1650" dirty="0" smtClean="0"/>
              <a:t>10 </a:t>
            </a:r>
            <a:r>
              <a:rPr lang="en-US" sz="1650" dirty="0"/>
              <a:t>OR </a:t>
            </a:r>
            <a:r>
              <a:rPr lang="en-US" sz="1650" dirty="0" smtClean="0"/>
              <a:t>MORE and 72 Hours for 100 or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more 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PROVIDE CONTACT INFORMATION, NUMBER/TYPE OF MEALS REQUIRED, REQUESTED PICK-UP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DFAC LEADERSHIP TEAM WILL CONTACT POC TO COORDINATE ADDITIONAL MEAL SUPPORT, IF NECESSARY</a:t>
            </a:r>
          </a:p>
          <a:p>
            <a:r>
              <a:rPr lang="en-US" sz="1650" b="1" dirty="0" smtClean="0"/>
              <a:t>STEP 3:  </a:t>
            </a:r>
            <a:r>
              <a:rPr lang="en-US" sz="1650" dirty="0"/>
              <a:t>PICK UP ORDER AT THE </a:t>
            </a:r>
            <a:r>
              <a:rPr lang="en-US" sz="1650" dirty="0" smtClean="0"/>
              <a:t>MOKULELE FLIGHT KITCHEN PROVIDE COMPLETED AF FORM 79 AND TOTAL PAYMENT FOR ALL MEALS </a:t>
            </a:r>
            <a:r>
              <a:rPr lang="en-US" sz="1650" u="sng" dirty="0" smtClean="0"/>
              <a:t>CASH ONLY</a:t>
            </a:r>
          </a:p>
          <a:p>
            <a:pPr algn="ctr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112125" y="5848573"/>
            <a:ext cx="788376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Myriad Pro"/>
              </a:rPr>
              <a:t>DUE TO RECEIVING </a:t>
            </a:r>
            <a:r>
              <a:rPr lang="en-US" sz="1400" b="1" dirty="0">
                <a:solidFill>
                  <a:schemeClr val="tx1"/>
                </a:solidFill>
                <a:latin typeface="Myriad Pro"/>
              </a:rPr>
              <a:t>PER DIEM, TRANSIENT </a:t>
            </a:r>
            <a:r>
              <a:rPr lang="en-US" sz="1400" b="1" dirty="0" smtClean="0">
                <a:solidFill>
                  <a:schemeClr val="tx1"/>
                </a:solidFill>
                <a:latin typeface="Myriad Pro"/>
              </a:rPr>
              <a:t>ROM PERSONNEL </a:t>
            </a:r>
            <a:r>
              <a:rPr lang="en-US" sz="1400" b="1" dirty="0">
                <a:solidFill>
                  <a:schemeClr val="tx1"/>
                </a:solidFill>
                <a:latin typeface="Myriad Pro"/>
              </a:rPr>
              <a:t>ARE </a:t>
            </a:r>
            <a:r>
              <a:rPr lang="en-US" sz="1400" b="1" u="sng" dirty="0">
                <a:solidFill>
                  <a:schemeClr val="tx1"/>
                </a:solidFill>
                <a:latin typeface="Myriad Pro"/>
              </a:rPr>
              <a:t>REQUIRED</a:t>
            </a:r>
            <a:r>
              <a:rPr lang="en-US" sz="1400" b="1" dirty="0">
                <a:solidFill>
                  <a:schemeClr val="tx1"/>
                </a:solidFill>
                <a:latin typeface="Myriad Pro"/>
              </a:rPr>
              <a:t> TO </a:t>
            </a:r>
            <a:r>
              <a:rPr lang="en-US" sz="1400" b="1" dirty="0" smtClean="0">
                <a:solidFill>
                  <a:schemeClr val="tx1"/>
                </a:solidFill>
                <a:latin typeface="Myriad Pro"/>
              </a:rPr>
              <a:t>PAY</a:t>
            </a:r>
            <a:br>
              <a:rPr lang="en-US" sz="1400" b="1" dirty="0" smtClean="0">
                <a:solidFill>
                  <a:schemeClr val="tx1"/>
                </a:solidFill>
                <a:latin typeface="Myriad Pro"/>
              </a:rPr>
            </a:br>
            <a:r>
              <a:rPr lang="en-US" sz="1400" dirty="0" smtClean="0">
                <a:solidFill>
                  <a:schemeClr val="tx1"/>
                </a:solidFill>
                <a:latin typeface="Myriad Pro"/>
              </a:rPr>
              <a:t>MEAL </a:t>
            </a:r>
            <a:r>
              <a:rPr lang="en-US" sz="1400" dirty="0">
                <a:solidFill>
                  <a:schemeClr val="tx1"/>
                </a:solidFill>
                <a:latin typeface="Myriad Pro"/>
              </a:rPr>
              <a:t>COST DETERMINED BY SELECTED MENU OPTION</a:t>
            </a:r>
          </a:p>
        </p:txBody>
      </p:sp>
    </p:spTree>
    <p:extLst>
      <p:ext uri="{BB962C8B-B14F-4D97-AF65-F5344CB8AC3E}">
        <p14:creationId xmlns:p14="http://schemas.microsoft.com/office/powerpoint/2010/main" val="37253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614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Futura Medium</vt:lpstr>
      <vt:lpstr>Myriad Pro</vt:lpstr>
      <vt:lpstr>Office Theme</vt:lpstr>
      <vt:lpstr>MEAL ORDERING PROCESS</vt:lpstr>
      <vt:lpstr>FLIGHT KITCHEN MENU</vt:lpstr>
      <vt:lpstr>RESTRICTION OF MOVEMENT  (ROM) PERSONNEL</vt:lpstr>
      <vt:lpstr>TRANSIENT RESTRICTION OF MOVEMENT  (ROM) PERSONNEL  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BRITTANY F TSgt USAF PACAF PACAF/CCP</dc:creator>
  <cp:lastModifiedBy>CASE, TANICA A SSgt USAF PACAF 647 FSS/FSVF</cp:lastModifiedBy>
  <cp:revision>123</cp:revision>
  <cp:lastPrinted>2020-04-11T19:46:32Z</cp:lastPrinted>
  <dcterms:created xsi:type="dcterms:W3CDTF">2020-03-19T23:45:47Z</dcterms:created>
  <dcterms:modified xsi:type="dcterms:W3CDTF">2021-06-11T00:30:01Z</dcterms:modified>
</cp:coreProperties>
</file>